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4630400" cy="8229600"/>
  <p:notesSz cx="8229600" cy="14630400"/>
  <p:embeddedFontLst>
    <p:embeddedFont>
      <p:font typeface="Alexandria Medium" panose="020B0604020202020204" charset="-78"/>
      <p:regular r:id="rId14"/>
    </p:embeddedFont>
    <p:embeddedFont>
      <p:font typeface="Manrope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732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508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Dhiraj Sharma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0375"/>
            <a:ext cx="505932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 Analysis for Bike Rentals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7158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Insights from Nexthike Motorbike Rentals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365760"/>
            <a:ext cx="114300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Statistical Insights</a:t>
            </a:r>
          </a:p>
        </p:txBody>
      </p:sp>
      <p:sp>
        <p:nvSpPr>
          <p:cNvPr id="3" name="Rectangle 2"/>
          <p:cNvSpPr/>
          <p:nvPr/>
        </p:nvSpPr>
        <p:spPr>
          <a:xfrm>
            <a:off x="640080" y="1143000"/>
            <a:ext cx="11521440" cy="731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731520" y="1463040"/>
            <a:ext cx="3657600" cy="1463040"/>
          </a:xfrm>
          <a:prstGeom prst="roundRect">
            <a:avLst/>
          </a:prstGeom>
          <a:solidFill>
            <a:srgbClr val="282C34"/>
          </a:solidFill>
          <a:ln>
            <a:solidFill>
              <a:srgbClr val="3C41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914400" y="1600200"/>
            <a:ext cx="32918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C8C8C8"/>
                </a:solidFill>
              </a:defRPr>
            </a:pPr>
            <a:r>
              <a:t>Total Rentals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1965960"/>
            <a:ext cx="329184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B0F0"/>
                </a:solidFill>
              </a:defRPr>
            </a:pPr>
            <a:r>
              <a:t>58,304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514600"/>
            <a:ext cx="329184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B4B4B4"/>
                </a:solidFill>
              </a:defRPr>
            </a:pPr>
            <a:r>
              <a:t>Total rentals in dataset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0" y="1463040"/>
            <a:ext cx="3657600" cy="1463040"/>
          </a:xfrm>
          <a:prstGeom prst="roundRect">
            <a:avLst/>
          </a:prstGeom>
          <a:solidFill>
            <a:srgbClr val="282C34"/>
          </a:solidFill>
          <a:ln>
            <a:solidFill>
              <a:srgbClr val="3C41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54880" y="1600200"/>
            <a:ext cx="32918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C8C8C8"/>
                </a:solidFill>
              </a:defRPr>
            </a:pPr>
            <a:r>
              <a:t>Weekday vs Weekend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54880" y="1965960"/>
            <a:ext cx="329184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C000"/>
                </a:solidFill>
              </a:defRPr>
            </a:pPr>
            <a:r>
              <a:t>41,733 | 16,571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4880" y="2514600"/>
            <a:ext cx="329184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B4B4B4"/>
                </a:solidFill>
              </a:defRPr>
            </a:pPr>
            <a:r>
              <a:t>Weekday | Weekend rentals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412480" y="1463040"/>
            <a:ext cx="3657600" cy="1463040"/>
          </a:xfrm>
          <a:prstGeom prst="roundRect">
            <a:avLst/>
          </a:prstGeom>
          <a:solidFill>
            <a:srgbClr val="282C34"/>
          </a:solidFill>
          <a:ln>
            <a:solidFill>
              <a:srgbClr val="3C41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8595359" y="1600200"/>
            <a:ext cx="32918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C8C8C8"/>
                </a:solidFill>
              </a:defRPr>
            </a:pPr>
            <a:r>
              <a:t>Avg Rental / Record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95359" y="1965960"/>
            <a:ext cx="329184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92D050"/>
                </a:solidFill>
              </a:defRPr>
            </a:pPr>
            <a:r>
              <a:t>58.3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95359" y="2514600"/>
            <a:ext cx="329184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B4B4B4"/>
                </a:solidFill>
              </a:defRPr>
            </a:pPr>
            <a:r>
              <a:t>Average rental value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1520" y="3200400"/>
            <a:ext cx="3657600" cy="1463040"/>
          </a:xfrm>
          <a:prstGeom prst="roundRect">
            <a:avLst/>
          </a:prstGeom>
          <a:solidFill>
            <a:srgbClr val="282C34"/>
          </a:solidFill>
          <a:ln>
            <a:solidFill>
              <a:srgbClr val="3C41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914400" y="3337560"/>
            <a:ext cx="32918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C8C8C8"/>
                </a:solidFill>
              </a:defRPr>
            </a:pPr>
            <a:r>
              <a:t>Demand Variability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4400" y="3703320"/>
            <a:ext cx="329184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6384"/>
                </a:solidFill>
              </a:defRPr>
            </a:pPr>
            <a:r>
              <a:t>51.0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4400" y="4251960"/>
            <a:ext cx="329184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B4B4B4"/>
                </a:solidFill>
              </a:defRPr>
            </a:pPr>
            <a:r>
              <a:t>Std deviation of rentals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572000" y="3200400"/>
            <a:ext cx="3657600" cy="1463040"/>
          </a:xfrm>
          <a:prstGeom prst="roundRect">
            <a:avLst/>
          </a:prstGeom>
          <a:solidFill>
            <a:srgbClr val="282C34"/>
          </a:solidFill>
          <a:ln>
            <a:solidFill>
              <a:srgbClr val="3C41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4754880" y="3337560"/>
            <a:ext cx="32918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C8C8C8"/>
                </a:solidFill>
              </a:defRPr>
            </a:pPr>
            <a:r>
              <a:t>Temp vs Rental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54880" y="3703320"/>
            <a:ext cx="329184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B0F0"/>
                </a:solidFill>
              </a:defRPr>
            </a:pPr>
            <a:r>
              <a:t>0.23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54880" y="4251960"/>
            <a:ext cx="329184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B4B4B4"/>
                </a:solidFill>
              </a:defRPr>
            </a:pPr>
            <a:r>
              <a:t>Positive relationship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412480" y="3200400"/>
            <a:ext cx="3657600" cy="1463040"/>
          </a:xfrm>
          <a:prstGeom prst="roundRect">
            <a:avLst/>
          </a:prstGeom>
          <a:solidFill>
            <a:srgbClr val="282C34"/>
          </a:solidFill>
          <a:ln>
            <a:solidFill>
              <a:srgbClr val="3C41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8595359" y="3337560"/>
            <a:ext cx="329184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C8C8C8"/>
                </a:solidFill>
              </a:defRPr>
            </a:pPr>
            <a:r>
              <a:t>Humidity vs Rental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595359" y="3703320"/>
            <a:ext cx="329184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C000"/>
                </a:solidFill>
              </a:defRPr>
            </a:pPr>
            <a:r>
              <a:t>-0.25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95359" y="4251960"/>
            <a:ext cx="329184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B4B4B4"/>
                </a:solidFill>
              </a:defRPr>
            </a:pPr>
            <a:r>
              <a:t>Negative relationship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1520" y="4892040"/>
            <a:ext cx="1133856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C8C8C8"/>
                </a:solidFill>
              </a:defRPr>
            </a:pPr>
            <a:r>
              <a:t>Note: Correlation values help understand how weather conditions impact bike rental demand.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31332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Recommendations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80190" y="1979533"/>
            <a:ext cx="771168" cy="1156811"/>
          </a:xfrm>
          <a:prstGeom prst="roundRect">
            <a:avLst>
              <a:gd name="adj" fmla="val 360022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1172" y="2413278"/>
            <a:ext cx="289203" cy="2892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15188" y="217229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Increase Supply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215188" y="2571750"/>
            <a:ext cx="662142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During peak commute hours (8 AM, 5-6 PM).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280190" y="3300174"/>
            <a:ext cx="771168" cy="1156811"/>
          </a:xfrm>
          <a:prstGeom prst="roundRect">
            <a:avLst>
              <a:gd name="adj" fmla="val 360022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1172" y="3733919"/>
            <a:ext cx="289203" cy="2892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15188" y="3492937"/>
            <a:ext cx="277284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Weather-Based Pricing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215188" y="3892391"/>
            <a:ext cx="662142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Promotions during Mist &amp; Light Rain days.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6280190" y="4620816"/>
            <a:ext cx="771168" cy="1156811"/>
          </a:xfrm>
          <a:prstGeom prst="roundRect">
            <a:avLst>
              <a:gd name="adj" fmla="val 360022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21172" y="5054560"/>
            <a:ext cx="289203" cy="28920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215188" y="481357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Focus Loyalty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7215188" y="5213033"/>
            <a:ext cx="662142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Campaigns on Registered users.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6280190" y="5941457"/>
            <a:ext cx="771168" cy="1156811"/>
          </a:xfrm>
          <a:prstGeom prst="roundRect">
            <a:avLst>
              <a:gd name="adj" fmla="val 360022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1172" y="6375202"/>
            <a:ext cx="289203" cy="28920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215188" y="613421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Schedule Servicing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7215188" y="6533674"/>
            <a:ext cx="662142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During low-demand hours (midnight-5 AM).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2377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Project Overview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280190" y="1823323"/>
            <a:ext cx="7556421" cy="1109067"/>
          </a:xfrm>
          <a:prstGeom prst="roundRect">
            <a:avLst>
              <a:gd name="adj" fmla="val 9894"/>
            </a:avLst>
          </a:prstGeom>
          <a:solidFill>
            <a:srgbClr val="FFFFF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800463"/>
            <a:ext cx="7556421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275" y="1585198"/>
            <a:ext cx="476250" cy="4762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963150" y="1704261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6461760" y="222015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Total Rentals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6461760" y="2534841"/>
            <a:ext cx="719328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58,304 analyzed</a:t>
            </a:r>
            <a:endParaRPr lang="en-US" sz="1250" dirty="0"/>
          </a:p>
        </p:txBody>
      </p:sp>
      <p:sp>
        <p:nvSpPr>
          <p:cNvPr id="10" name="Shape 5"/>
          <p:cNvSpPr/>
          <p:nvPr/>
        </p:nvSpPr>
        <p:spPr>
          <a:xfrm>
            <a:off x="6280190" y="3281601"/>
            <a:ext cx="7556421" cy="1109067"/>
          </a:xfrm>
          <a:prstGeom prst="roundRect">
            <a:avLst>
              <a:gd name="adj" fmla="val 9894"/>
            </a:avLst>
          </a:prstGeom>
          <a:solidFill>
            <a:srgbClr val="FFFFFF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258741"/>
            <a:ext cx="7556421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275" y="3043476"/>
            <a:ext cx="476250" cy="47625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963150" y="3162538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2</a:t>
            </a:r>
            <a:endParaRPr lang="en-US" sz="1500" dirty="0"/>
          </a:p>
        </p:txBody>
      </p:sp>
      <p:sp>
        <p:nvSpPr>
          <p:cNvPr id="14" name="Text 7"/>
          <p:cNvSpPr/>
          <p:nvPr/>
        </p:nvSpPr>
        <p:spPr>
          <a:xfrm>
            <a:off x="6461760" y="3678436"/>
            <a:ext cx="219944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Weekday vs. Weekend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6461760" y="3993118"/>
            <a:ext cx="719328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41,733 Weekday | 16,571 Weekend</a:t>
            </a:r>
            <a:endParaRPr lang="en-US" sz="1250" dirty="0"/>
          </a:p>
        </p:txBody>
      </p:sp>
      <p:sp>
        <p:nvSpPr>
          <p:cNvPr id="16" name="Shape 9"/>
          <p:cNvSpPr/>
          <p:nvPr/>
        </p:nvSpPr>
        <p:spPr>
          <a:xfrm>
            <a:off x="6280190" y="4739878"/>
            <a:ext cx="7556421" cy="1109067"/>
          </a:xfrm>
          <a:prstGeom prst="roundRect">
            <a:avLst>
              <a:gd name="adj" fmla="val 9894"/>
            </a:avLst>
          </a:prstGeom>
          <a:solidFill>
            <a:srgbClr val="FFFFFF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717018"/>
            <a:ext cx="7556421" cy="9144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275" y="4501753"/>
            <a:ext cx="476250" cy="47625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963150" y="4620816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3</a:t>
            </a:r>
            <a:endParaRPr lang="en-US" sz="1500" dirty="0"/>
          </a:p>
        </p:txBody>
      </p:sp>
      <p:sp>
        <p:nvSpPr>
          <p:cNvPr id="20" name="Text 11"/>
          <p:cNvSpPr/>
          <p:nvPr/>
        </p:nvSpPr>
        <p:spPr>
          <a:xfrm>
            <a:off x="6461760" y="513671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Peak Demand</a:t>
            </a:r>
            <a:endParaRPr lang="en-US" sz="1550" dirty="0"/>
          </a:p>
        </p:txBody>
      </p:sp>
      <p:sp>
        <p:nvSpPr>
          <p:cNvPr id="21" name="Text 12"/>
          <p:cNvSpPr/>
          <p:nvPr/>
        </p:nvSpPr>
        <p:spPr>
          <a:xfrm>
            <a:off x="6461760" y="5451396"/>
            <a:ext cx="719328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Occurs around 5 PM</a:t>
            </a:r>
            <a:endParaRPr lang="en-US" sz="1250" dirty="0"/>
          </a:p>
        </p:txBody>
      </p:sp>
      <p:sp>
        <p:nvSpPr>
          <p:cNvPr id="22" name="Shape 13"/>
          <p:cNvSpPr/>
          <p:nvPr/>
        </p:nvSpPr>
        <p:spPr>
          <a:xfrm>
            <a:off x="6280190" y="6198156"/>
            <a:ext cx="7556421" cy="1109067"/>
          </a:xfrm>
          <a:prstGeom prst="roundRect">
            <a:avLst>
              <a:gd name="adj" fmla="val 9894"/>
            </a:avLst>
          </a:prstGeom>
          <a:solidFill>
            <a:srgbClr val="FFFFFF"/>
          </a:solidFill>
          <a:ln/>
        </p:spPr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6175296"/>
            <a:ext cx="7556421" cy="91440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275" y="5960031"/>
            <a:ext cx="476250" cy="476250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9963150" y="6079093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4</a:t>
            </a:r>
            <a:endParaRPr lang="en-US" sz="1500" dirty="0"/>
          </a:p>
        </p:txBody>
      </p:sp>
      <p:sp>
        <p:nvSpPr>
          <p:cNvPr id="26" name="Text 15"/>
          <p:cNvSpPr/>
          <p:nvPr/>
        </p:nvSpPr>
        <p:spPr>
          <a:xfrm>
            <a:off x="6461760" y="659499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Weather Impact</a:t>
            </a:r>
            <a:endParaRPr lang="en-US" sz="1550" dirty="0"/>
          </a:p>
        </p:txBody>
      </p:sp>
      <p:sp>
        <p:nvSpPr>
          <p:cNvPr id="27" name="Text 16"/>
          <p:cNvSpPr/>
          <p:nvPr/>
        </p:nvSpPr>
        <p:spPr>
          <a:xfrm>
            <a:off x="6461760" y="6909673"/>
            <a:ext cx="719328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Clear highest, Heavy Rain lowest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049774"/>
            <a:ext cx="7640479" cy="45923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260568" y="1012865"/>
            <a:ext cx="358354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793790" y="6072188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Key Insights</a:t>
            </a:r>
            <a:endParaRPr lang="en-US" sz="2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061" y="6685300"/>
            <a:ext cx="289203" cy="2892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20297" y="6679406"/>
            <a:ext cx="295929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Higher Weekday Rentals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420297" y="7078861"/>
            <a:ext cx="358449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Significantly more than weekends.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1851" y="6685300"/>
            <a:ext cx="289203" cy="28920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36087" y="667940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Consistent Average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5836087" y="7078861"/>
            <a:ext cx="3584615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rental also higher on weekdays.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7760" y="6685300"/>
            <a:ext cx="289203" cy="28920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251996" y="6679406"/>
            <a:ext cx="260592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Business Opportunity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0251996" y="7078861"/>
            <a:ext cx="358449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Focus fleet on weekdays.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38663"/>
            <a:ext cx="559820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Hourly Trend: User Types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914418"/>
            <a:ext cx="4196358" cy="1676519"/>
          </a:xfrm>
          <a:prstGeom prst="roundRect">
            <a:avLst>
              <a:gd name="adj" fmla="val 2029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4148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Commute Peaks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63927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Morning &amp; evening.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914418"/>
            <a:ext cx="4196358" cy="1676519"/>
          </a:xfrm>
          <a:prstGeom prst="roundRect">
            <a:avLst>
              <a:gd name="adj" fmla="val 2029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4148852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Registered Users Drive Demand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99360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Major contribution.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914418"/>
            <a:ext cx="4196358" cy="1676519"/>
          </a:xfrm>
          <a:prstGeom prst="roundRect">
            <a:avLst>
              <a:gd name="adj" fmla="val 20295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4148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Low Demand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63927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Late night/early morning.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0378"/>
            <a:ext cx="587299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Weather Category Impact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40982"/>
            <a:ext cx="8511540" cy="334518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5741313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5741313"/>
            <a:ext cx="121920" cy="13679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5998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Clear Weather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2524" y="6489025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Highest rentals.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5741313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482" y="5741313"/>
            <a:ext cx="121920" cy="13679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65696" y="5998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Mist Conditions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565696" y="6489025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Strong demand persists.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40133" y="5741313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653" y="5741313"/>
            <a:ext cx="121920" cy="13679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988868" y="5998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Rain Impact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988868" y="6489025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Sharp drop in casual rentals.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3800"/>
            <a:ext cx="4879419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Hour vs. Total Demand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49887"/>
            <a:ext cx="6996946" cy="39982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20964" y="1903809"/>
            <a:ext cx="4223147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492716"/>
            <a:ext cx="107633" cy="1076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06091" y="6408658"/>
            <a:ext cx="3864650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Peak: 17:00 (5 PM)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606" y="6492716"/>
            <a:ext cx="107633" cy="1076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38907" y="6408658"/>
            <a:ext cx="3864769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Morning Rise after 7 AM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541" y="6492716"/>
            <a:ext cx="107633" cy="10763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971842" y="6408658"/>
            <a:ext cx="3864769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Evening Surge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7170896"/>
            <a:ext cx="107633" cy="10763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06091" y="7086838"/>
            <a:ext cx="12730520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Maintenance in Low Hours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0090"/>
            <a:ext cx="3871079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Weather vs. Total Demand</a:t>
            </a:r>
            <a:endParaRPr lang="en-US" sz="2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30279"/>
            <a:ext cx="5715000" cy="3429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5767030"/>
            <a:ext cx="13042821" cy="792361"/>
          </a:xfrm>
          <a:prstGeom prst="roundRect">
            <a:avLst>
              <a:gd name="adj" fmla="val 27911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5774650"/>
            <a:ext cx="4342448" cy="777121"/>
          </a:xfrm>
          <a:prstGeom prst="roundRect">
            <a:avLst>
              <a:gd name="adj" fmla="val 28458"/>
            </a:avLst>
          </a:prstGeom>
          <a:solidFill>
            <a:srgbClr val="E6F7FF"/>
          </a:solidFill>
          <a:ln/>
        </p:spPr>
      </p:sp>
      <p:sp>
        <p:nvSpPr>
          <p:cNvPr id="6" name="Text 3"/>
          <p:cNvSpPr/>
          <p:nvPr/>
        </p:nvSpPr>
        <p:spPr>
          <a:xfrm>
            <a:off x="948809" y="5922050"/>
            <a:ext cx="237243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Clear Weather Dominates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948809" y="6209824"/>
            <a:ext cx="4047649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Highest rentals.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5143857" y="5774650"/>
            <a:ext cx="4342567" cy="777121"/>
          </a:xfrm>
          <a:prstGeom prst="rect">
            <a:avLst/>
          </a:prstGeom>
          <a:solidFill>
            <a:srgbClr val="E6F7FF"/>
          </a:solidFill>
          <a:ln/>
        </p:spPr>
      </p:sp>
      <p:sp>
        <p:nvSpPr>
          <p:cNvPr id="9" name="Shape 6"/>
          <p:cNvSpPr/>
          <p:nvPr/>
        </p:nvSpPr>
        <p:spPr>
          <a:xfrm>
            <a:off x="5143857" y="5774650"/>
            <a:ext cx="15240" cy="777121"/>
          </a:xfrm>
          <a:prstGeom prst="roundRect">
            <a:avLst>
              <a:gd name="adj" fmla="val 1451160"/>
            </a:avLst>
          </a:prstGeom>
          <a:solidFill>
            <a:srgbClr val="B3D5E4"/>
          </a:solidFill>
          <a:ln/>
        </p:spPr>
      </p:sp>
      <p:sp>
        <p:nvSpPr>
          <p:cNvPr id="10" name="Text 7"/>
          <p:cNvSpPr/>
          <p:nvPr/>
        </p:nvSpPr>
        <p:spPr>
          <a:xfrm>
            <a:off x="5291257" y="592205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Misty Weather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5291257" y="6209824"/>
            <a:ext cx="4047768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Second highest contributor.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9486424" y="5774650"/>
            <a:ext cx="4342567" cy="777121"/>
          </a:xfrm>
          <a:prstGeom prst="rect">
            <a:avLst/>
          </a:prstGeom>
          <a:solidFill>
            <a:srgbClr val="E6F7FF"/>
          </a:solidFill>
          <a:ln/>
        </p:spPr>
      </p:sp>
      <p:sp>
        <p:nvSpPr>
          <p:cNvPr id="13" name="Shape 10"/>
          <p:cNvSpPr/>
          <p:nvPr/>
        </p:nvSpPr>
        <p:spPr>
          <a:xfrm>
            <a:off x="9486424" y="5774650"/>
            <a:ext cx="15240" cy="777121"/>
          </a:xfrm>
          <a:prstGeom prst="roundRect">
            <a:avLst>
              <a:gd name="adj" fmla="val 1451160"/>
            </a:avLst>
          </a:prstGeom>
          <a:solidFill>
            <a:srgbClr val="B3D5E4"/>
          </a:solidFill>
          <a:ln/>
        </p:spPr>
      </p:sp>
      <p:sp>
        <p:nvSpPr>
          <p:cNvPr id="14" name="Text 11"/>
          <p:cNvSpPr/>
          <p:nvPr/>
        </p:nvSpPr>
        <p:spPr>
          <a:xfrm>
            <a:off x="9633823" y="592205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Heavy Rain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9633823" y="6209824"/>
            <a:ext cx="4047768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Minimal demand; plan promotions.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762" y="446961"/>
            <a:ext cx="2112883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Weather Share</a:t>
            </a:r>
            <a:endParaRPr lang="en-US" sz="1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62" y="848320"/>
            <a:ext cx="6358652" cy="38303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48626" y="6117788"/>
            <a:ext cx="1320522" cy="165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50"/>
              </a:lnSpc>
              <a:buNone/>
            </a:pPr>
            <a:r>
              <a:rPr lang="en-US" sz="1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Clear Weather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568762" y="6324005"/>
            <a:ext cx="500038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050"/>
              </a:lnSpc>
              <a:buNone/>
            </a:pPr>
            <a:r>
              <a:rPr lang="en-US" sz="8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Largest rental share.</a:t>
            </a:r>
            <a:endParaRPr lang="en-US" sz="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365" y="4755833"/>
            <a:ext cx="3069550" cy="306955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1723" y="6211491"/>
            <a:ext cx="157996" cy="1579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008269" y="5310783"/>
            <a:ext cx="1320522" cy="165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Misty Weather</a:t>
            </a:r>
            <a:endParaRPr lang="en-US" sz="1000" dirty="0"/>
          </a:p>
        </p:txBody>
      </p:sp>
      <p:sp>
        <p:nvSpPr>
          <p:cNvPr id="9" name="Text 4"/>
          <p:cNvSpPr/>
          <p:nvPr/>
        </p:nvSpPr>
        <p:spPr>
          <a:xfrm>
            <a:off x="9008269" y="5516999"/>
            <a:ext cx="5053370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Second biggest share.</a:t>
            </a:r>
            <a:endParaRPr lang="en-US" sz="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0365" y="4755833"/>
            <a:ext cx="3069550" cy="306955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73233" y="5281136"/>
            <a:ext cx="157996" cy="15799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008269" y="6924794"/>
            <a:ext cx="1320522" cy="165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Rain Categories</a:t>
            </a:r>
            <a:endParaRPr lang="en-US" sz="1000" dirty="0"/>
          </a:p>
        </p:txBody>
      </p:sp>
      <p:sp>
        <p:nvSpPr>
          <p:cNvPr id="13" name="Text 6"/>
          <p:cNvSpPr/>
          <p:nvPr/>
        </p:nvSpPr>
        <p:spPr>
          <a:xfrm>
            <a:off x="9008269" y="7131010"/>
            <a:ext cx="5053370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Small portion of total demand.</a:t>
            </a:r>
            <a:endParaRPr lang="en-US" sz="8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0365" y="4755833"/>
            <a:ext cx="3069550" cy="3069550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73233" y="7141845"/>
            <a:ext cx="157996" cy="1579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11" y="398026"/>
            <a:ext cx="7376160" cy="54406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6611" y="6055757"/>
            <a:ext cx="4954072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Hourly Distribution: Stacked Users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06611" y="6634758"/>
            <a:ext cx="13617178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506611" y="7029093"/>
            <a:ext cx="4442579" cy="1009174"/>
          </a:xfrm>
          <a:prstGeom prst="roundRect">
            <a:avLst>
              <a:gd name="adj" fmla="val 21518"/>
            </a:avLst>
          </a:prstGeom>
          <a:solidFill>
            <a:srgbClr val="FFFFFF"/>
          </a:solidFill>
          <a:ln w="15240">
            <a:solidFill>
              <a:srgbClr val="B3D5E4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54" y="6957536"/>
            <a:ext cx="173712" cy="17371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034" y="7936111"/>
            <a:ext cx="173712" cy="1737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8902" y="7261384"/>
            <a:ext cx="1813084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Registered Demand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738902" y="7574399"/>
            <a:ext cx="3977997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Drives overall rental pattern.</a:t>
            </a:r>
            <a:endParaRPr lang="en-US" sz="1100" dirty="0"/>
          </a:p>
        </p:txBody>
      </p:sp>
      <p:sp>
        <p:nvSpPr>
          <p:cNvPr id="10" name="Shape 5"/>
          <p:cNvSpPr/>
          <p:nvPr/>
        </p:nvSpPr>
        <p:spPr>
          <a:xfrm>
            <a:off x="5093851" y="7029093"/>
            <a:ext cx="4442579" cy="1009174"/>
          </a:xfrm>
          <a:prstGeom prst="roundRect">
            <a:avLst>
              <a:gd name="adj" fmla="val 21518"/>
            </a:avLst>
          </a:prstGeom>
          <a:solidFill>
            <a:srgbClr val="FFFFFF"/>
          </a:solidFill>
          <a:ln w="15240">
            <a:solidFill>
              <a:srgbClr val="B3D5E4"/>
            </a:solidFill>
            <a:prstDash val="solid"/>
          </a:ln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294" y="6957536"/>
            <a:ext cx="173712" cy="173712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4274" y="7936111"/>
            <a:ext cx="173712" cy="17371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326142" y="7261384"/>
            <a:ext cx="1809512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Casual Usage</a:t>
            </a:r>
            <a:endParaRPr lang="en-US" sz="1400" dirty="0"/>
          </a:p>
        </p:txBody>
      </p:sp>
      <p:sp>
        <p:nvSpPr>
          <p:cNvPr id="14" name="Text 7"/>
          <p:cNvSpPr/>
          <p:nvPr/>
        </p:nvSpPr>
        <p:spPr>
          <a:xfrm>
            <a:off x="5326142" y="7574399"/>
            <a:ext cx="3977997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Relatively smaller across hours.</a:t>
            </a:r>
            <a:endParaRPr lang="en-US" sz="1100" dirty="0"/>
          </a:p>
        </p:txBody>
      </p:sp>
      <p:sp>
        <p:nvSpPr>
          <p:cNvPr id="15" name="Shape 8"/>
          <p:cNvSpPr/>
          <p:nvPr/>
        </p:nvSpPr>
        <p:spPr>
          <a:xfrm>
            <a:off x="9681091" y="7029093"/>
            <a:ext cx="4442579" cy="1009174"/>
          </a:xfrm>
          <a:prstGeom prst="roundRect">
            <a:avLst>
              <a:gd name="adj" fmla="val 21518"/>
            </a:avLst>
          </a:prstGeom>
          <a:solidFill>
            <a:srgbClr val="FFFFFF"/>
          </a:solidFill>
          <a:ln w="15240">
            <a:solidFill>
              <a:srgbClr val="B3D5E4"/>
            </a:solidFill>
            <a:prstDash val="solid"/>
          </a:ln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534" y="6957536"/>
            <a:ext cx="173712" cy="173712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1514" y="7936111"/>
            <a:ext cx="173712" cy="173712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9913382" y="7261384"/>
            <a:ext cx="1809512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Evening Peak</a:t>
            </a:r>
            <a:endParaRPr lang="en-US" sz="1400" dirty="0"/>
          </a:p>
        </p:txBody>
      </p:sp>
      <p:sp>
        <p:nvSpPr>
          <p:cNvPr id="19" name="Text 10"/>
          <p:cNvSpPr/>
          <p:nvPr/>
        </p:nvSpPr>
        <p:spPr>
          <a:xfrm>
            <a:off x="9913382" y="7574399"/>
            <a:ext cx="3977997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Strongest period for total rentals.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</Words>
  <Application>Microsoft Office PowerPoint</Application>
  <PresentationFormat>Custom</PresentationFormat>
  <Paragraphs>102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Manrope</vt:lpstr>
      <vt:lpstr>Alexandria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Dhiraj Sharma</cp:lastModifiedBy>
  <cp:revision>1</cp:revision>
  <dcterms:created xsi:type="dcterms:W3CDTF">2026-01-18T23:46:56Z</dcterms:created>
  <dcterms:modified xsi:type="dcterms:W3CDTF">2026-01-18T23:57:54Z</dcterms:modified>
</cp:coreProperties>
</file>